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6" r:id="rId3"/>
    <p:sldId id="277" r:id="rId4"/>
    <p:sldId id="279" r:id="rId5"/>
    <p:sldId id="280" r:id="rId6"/>
    <p:sldId id="278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9" r:id="rId15"/>
    <p:sldId id="288" r:id="rId16"/>
    <p:sldId id="290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Estilo Médio 3 - 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86" autoAdjust="0"/>
    <p:restoredTop sz="94660"/>
  </p:normalViewPr>
  <p:slideViewPr>
    <p:cSldViewPr snapToGrid="0">
      <p:cViewPr varScale="1">
        <p:scale>
          <a:sx n="86" d="100"/>
          <a:sy n="86" d="100"/>
        </p:scale>
        <p:origin x="83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92A8BB-07B9-40DB-984F-2CB1A2535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DDB745-6C26-4B79-9EF2-08E3E4AB9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80B3FE6C-0A59-4114-88CB-3C3172D6A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2835162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ED4C83-C4BC-4668-9D6F-D7B384763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39" y="827919"/>
            <a:ext cx="9150807" cy="2104684"/>
          </a:xfrm>
          <a:prstGeom prst="rect">
            <a:avLst/>
          </a:prstGeom>
          <a:effectLst/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DA3A238-516A-4076-B3C2-230D91350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36999"/>
            <a:ext cx="12191696" cy="3721001"/>
          </a:xfrm>
          <a:custGeom>
            <a:avLst/>
            <a:gdLst>
              <a:gd name="connsiteX0" fmla="*/ 1 w 12191696"/>
              <a:gd name="connsiteY0" fmla="*/ 0 h 3721001"/>
              <a:gd name="connsiteX1" fmla="*/ 71932 w 12191696"/>
              <a:gd name="connsiteY1" fmla="*/ 12261 h 3721001"/>
              <a:gd name="connsiteX2" fmla="*/ 282849 w 12191696"/>
              <a:gd name="connsiteY2" fmla="*/ 48342 h 3721001"/>
              <a:gd name="connsiteX3" fmla="*/ 436464 w 12191696"/>
              <a:gd name="connsiteY3" fmla="*/ 73565 h 3721001"/>
              <a:gd name="connsiteX4" fmla="*/ 619339 w 12191696"/>
              <a:gd name="connsiteY4" fmla="*/ 100188 h 3721001"/>
              <a:gd name="connsiteX5" fmla="*/ 836351 w 12191696"/>
              <a:gd name="connsiteY5" fmla="*/ 132066 h 3721001"/>
              <a:gd name="connsiteX6" fmla="*/ 1076528 w 12191696"/>
              <a:gd name="connsiteY6" fmla="*/ 165696 h 3721001"/>
              <a:gd name="connsiteX7" fmla="*/ 1347183 w 12191696"/>
              <a:gd name="connsiteY7" fmla="*/ 201077 h 3721001"/>
              <a:gd name="connsiteX8" fmla="*/ 1642223 w 12191696"/>
              <a:gd name="connsiteY8" fmla="*/ 238560 h 3721001"/>
              <a:gd name="connsiteX9" fmla="*/ 1962864 w 12191696"/>
              <a:gd name="connsiteY9" fmla="*/ 276043 h 3721001"/>
              <a:gd name="connsiteX10" fmla="*/ 2304232 w 12191696"/>
              <a:gd name="connsiteY10" fmla="*/ 314226 h 3721001"/>
              <a:gd name="connsiteX11" fmla="*/ 2672421 w 12191696"/>
              <a:gd name="connsiteY11" fmla="*/ 349608 h 3721001"/>
              <a:gd name="connsiteX12" fmla="*/ 3057678 w 12191696"/>
              <a:gd name="connsiteY12" fmla="*/ 383588 h 3721001"/>
              <a:gd name="connsiteX13" fmla="*/ 3464881 w 12191696"/>
              <a:gd name="connsiteY13" fmla="*/ 414415 h 3721001"/>
              <a:gd name="connsiteX14" fmla="*/ 3889152 w 12191696"/>
              <a:gd name="connsiteY14" fmla="*/ 443841 h 3721001"/>
              <a:gd name="connsiteX15" fmla="*/ 4331710 w 12191696"/>
              <a:gd name="connsiteY15" fmla="*/ 471515 h 3721001"/>
              <a:gd name="connsiteX16" fmla="*/ 4558476 w 12191696"/>
              <a:gd name="connsiteY16" fmla="*/ 481324 h 3721001"/>
              <a:gd name="connsiteX17" fmla="*/ 4790118 w 12191696"/>
              <a:gd name="connsiteY17" fmla="*/ 492183 h 3721001"/>
              <a:gd name="connsiteX18" fmla="*/ 5025418 w 12191696"/>
              <a:gd name="connsiteY18" fmla="*/ 502342 h 3721001"/>
              <a:gd name="connsiteX19" fmla="*/ 5261937 w 12191696"/>
              <a:gd name="connsiteY19" fmla="*/ 508998 h 3721001"/>
              <a:gd name="connsiteX20" fmla="*/ 5503333 w 12191696"/>
              <a:gd name="connsiteY20" fmla="*/ 514953 h 3721001"/>
              <a:gd name="connsiteX21" fmla="*/ 5747166 w 12191696"/>
              <a:gd name="connsiteY21" fmla="*/ 521259 h 3721001"/>
              <a:gd name="connsiteX22" fmla="*/ 5995877 w 12191696"/>
              <a:gd name="connsiteY22" fmla="*/ 525462 h 3721001"/>
              <a:gd name="connsiteX23" fmla="*/ 6247026 w 12191696"/>
              <a:gd name="connsiteY23" fmla="*/ 525462 h 3721001"/>
              <a:gd name="connsiteX24" fmla="*/ 6500613 w 12191696"/>
              <a:gd name="connsiteY24" fmla="*/ 527564 h 3721001"/>
              <a:gd name="connsiteX25" fmla="*/ 6756639 w 12191696"/>
              <a:gd name="connsiteY25" fmla="*/ 525462 h 3721001"/>
              <a:gd name="connsiteX26" fmla="*/ 7016322 w 12191696"/>
              <a:gd name="connsiteY26" fmla="*/ 521259 h 3721001"/>
              <a:gd name="connsiteX27" fmla="*/ 7276005 w 12191696"/>
              <a:gd name="connsiteY27" fmla="*/ 517405 h 3721001"/>
              <a:gd name="connsiteX28" fmla="*/ 7539345 w 12191696"/>
              <a:gd name="connsiteY28" fmla="*/ 508998 h 3721001"/>
              <a:gd name="connsiteX29" fmla="*/ 7805124 w 12191696"/>
              <a:gd name="connsiteY29" fmla="*/ 500240 h 3721001"/>
              <a:gd name="connsiteX30" fmla="*/ 8070903 w 12191696"/>
              <a:gd name="connsiteY30" fmla="*/ 490081 h 3721001"/>
              <a:gd name="connsiteX31" fmla="*/ 8339121 w 12191696"/>
              <a:gd name="connsiteY31" fmla="*/ 475719 h 3721001"/>
              <a:gd name="connsiteX32" fmla="*/ 8609776 w 12191696"/>
              <a:gd name="connsiteY32" fmla="*/ 458554 h 3721001"/>
              <a:gd name="connsiteX33" fmla="*/ 8881651 w 12191696"/>
              <a:gd name="connsiteY33" fmla="*/ 442089 h 3721001"/>
              <a:gd name="connsiteX34" fmla="*/ 9153526 w 12191696"/>
              <a:gd name="connsiteY34" fmla="*/ 421071 h 3721001"/>
              <a:gd name="connsiteX35" fmla="*/ 9429058 w 12191696"/>
              <a:gd name="connsiteY35" fmla="*/ 395848 h 3721001"/>
              <a:gd name="connsiteX36" fmla="*/ 9700933 w 12191696"/>
              <a:gd name="connsiteY36" fmla="*/ 370626 h 3721001"/>
              <a:gd name="connsiteX37" fmla="*/ 9977684 w 12191696"/>
              <a:gd name="connsiteY37" fmla="*/ 341551 h 3721001"/>
              <a:gd name="connsiteX38" fmla="*/ 10255655 w 12191696"/>
              <a:gd name="connsiteY38" fmla="*/ 309672 h 3721001"/>
              <a:gd name="connsiteX39" fmla="*/ 10529968 w 12191696"/>
              <a:gd name="connsiteY39" fmla="*/ 276043 h 3721001"/>
              <a:gd name="connsiteX40" fmla="*/ 10807939 w 12191696"/>
              <a:gd name="connsiteY40" fmla="*/ 236808 h 3721001"/>
              <a:gd name="connsiteX41" fmla="*/ 11084690 w 12191696"/>
              <a:gd name="connsiteY41" fmla="*/ 194771 h 3721001"/>
              <a:gd name="connsiteX42" fmla="*/ 11362661 w 12191696"/>
              <a:gd name="connsiteY42" fmla="*/ 153085 h 3721001"/>
              <a:gd name="connsiteX43" fmla="*/ 11639412 w 12191696"/>
              <a:gd name="connsiteY43" fmla="*/ 104392 h 3721001"/>
              <a:gd name="connsiteX44" fmla="*/ 11914945 w 12191696"/>
              <a:gd name="connsiteY44" fmla="*/ 54648 h 3721001"/>
              <a:gd name="connsiteX45" fmla="*/ 12191696 w 12191696"/>
              <a:gd name="connsiteY45" fmla="*/ 2452 h 3721001"/>
              <a:gd name="connsiteX46" fmla="*/ 12191696 w 12191696"/>
              <a:gd name="connsiteY46" fmla="*/ 2802467 h 3721001"/>
              <a:gd name="connsiteX47" fmla="*/ 12191695 w 12191696"/>
              <a:gd name="connsiteY47" fmla="*/ 2802467 h 3721001"/>
              <a:gd name="connsiteX48" fmla="*/ 12191695 w 12191696"/>
              <a:gd name="connsiteY48" fmla="*/ 3721001 h 3721001"/>
              <a:gd name="connsiteX49" fmla="*/ 0 w 12191696"/>
              <a:gd name="connsiteY49" fmla="*/ 3721001 h 3721001"/>
              <a:gd name="connsiteX50" fmla="*/ 0 w 12191696"/>
              <a:gd name="connsiteY50" fmla="*/ 2233825 h 3721001"/>
              <a:gd name="connsiteX51" fmla="*/ 1 w 12191696"/>
              <a:gd name="connsiteY51" fmla="*/ 2233825 h 372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721001">
                <a:moveTo>
                  <a:pt x="1" y="0"/>
                </a:moveTo>
                <a:lnTo>
                  <a:pt x="71932" y="12261"/>
                </a:lnTo>
                <a:lnTo>
                  <a:pt x="282849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721001"/>
                </a:lnTo>
                <a:lnTo>
                  <a:pt x="0" y="3721001"/>
                </a:lnTo>
                <a:lnTo>
                  <a:pt x="0" y="2233825"/>
                </a:lnTo>
                <a:lnTo>
                  <a:pt x="1" y="22338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0ECCAD-49E7-42D3-A9A2-8A6336399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916" y="3928983"/>
            <a:ext cx="9149350" cy="17933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5600">
                <a:solidFill>
                  <a:srgbClr val="EBEBEB"/>
                </a:solidFill>
              </a:rPr>
              <a:t>Warehouse Management System Posicional</a:t>
            </a:r>
            <a:endParaRPr lang="en-US" sz="5600">
              <a:solidFill>
                <a:srgbClr val="EBEBEB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4A0F29-3BFE-4DB7-BC29-589F68B98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916" y="5722374"/>
            <a:ext cx="9149349" cy="4879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800">
                <a:solidFill>
                  <a:schemeClr val="tx2">
                    <a:lumMod val="40000"/>
                    <a:lumOff val="60000"/>
                  </a:schemeClr>
                </a:solidFill>
              </a:rPr>
              <a:t>	Daniel Nery silva de Oliveira</a:t>
            </a:r>
          </a:p>
          <a:p>
            <a:pPr>
              <a:lnSpc>
                <a:spcPct val="90000"/>
              </a:lnSpc>
            </a:pPr>
            <a:r>
              <a:rPr lang="pt-BR" sz="800">
                <a:solidFill>
                  <a:schemeClr val="tx2">
                    <a:lumMod val="40000"/>
                    <a:lumOff val="60000"/>
                  </a:schemeClr>
                </a:solidFill>
              </a:rPr>
              <a:t>	Marco enrique dos Santos Abensur</a:t>
            </a:r>
            <a:endParaRPr lang="en-US" sz="80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06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1DAC7-79DB-4C2F-A332-FD00FC8D3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600"/>
              <a:t>Prova de Conceito – Arranjo Experimental</a:t>
            </a:r>
            <a:endParaRPr lang="en-US" sz="2600"/>
          </a:p>
        </p:txBody>
      </p:sp>
      <p:pic>
        <p:nvPicPr>
          <p:cNvPr id="5" name="Imagem 4" descr="Uma imagem contendo chão, edifício, interior&#10;&#10;Descrição gerada automaticamente">
            <a:extLst>
              <a:ext uri="{FF2B5EF4-FFF2-40B4-BE49-F238E27FC236}">
                <a16:creationId xmlns:a16="http://schemas.microsoft.com/office/drawing/2014/main" id="{5FE752AA-64AF-49A4-A9C6-4A5009D9B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21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05D6BE-ADEB-4D71-89E7-4AB7FAE4C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r>
              <a:rPr lang="pt-BR" dirty="0"/>
              <a:t>Medições de 0.5m em 0.5m, comparando distância real com estimada</a:t>
            </a:r>
          </a:p>
          <a:p>
            <a:r>
              <a:rPr lang="pt-BR" dirty="0"/>
              <a:t>10 amostras em cada posição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4657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9F2E4-38FC-411C-9F9B-A314310C2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pt-BR" dirty="0"/>
              <a:t>Prova de Conceitos - Resultados</a:t>
            </a:r>
            <a:endParaRPr lang="en-US" dirty="0"/>
          </a:p>
        </p:txBody>
      </p:sp>
      <p:pic>
        <p:nvPicPr>
          <p:cNvPr id="5" name="Espaço Reservado para Conteúdo 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A7229F19-2956-4CFC-ADE7-59E9E1BA9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460" y="1569177"/>
            <a:ext cx="6802939" cy="4903341"/>
          </a:xfrm>
        </p:spPr>
      </p:pic>
    </p:spTree>
    <p:extLst>
      <p:ext uri="{BB962C8B-B14F-4D97-AF65-F5344CB8AC3E}">
        <p14:creationId xmlns:p14="http://schemas.microsoft.com/office/powerpoint/2010/main" val="72307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9F2E4-38FC-411C-9F9B-A314310C2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pt-BR" dirty="0"/>
              <a:t>Prova de Conceitos - Resultados</a:t>
            </a:r>
            <a:endParaRPr lang="en-US" dirty="0"/>
          </a:p>
        </p:txBody>
      </p:sp>
      <p:pic>
        <p:nvPicPr>
          <p:cNvPr id="7" name="Espaço Reservado para Conteúdo 6" descr="Uma imagem contendo texto&#10;&#10;Descrição gerada automaticamente">
            <a:extLst>
              <a:ext uri="{FF2B5EF4-FFF2-40B4-BE49-F238E27FC236}">
                <a16:creationId xmlns:a16="http://schemas.microsoft.com/office/drawing/2014/main" id="{96E25A8A-D75D-4318-9BAE-E464E864E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854" y="1613647"/>
            <a:ext cx="7167957" cy="4564857"/>
          </a:xfrm>
        </p:spPr>
      </p:pic>
    </p:spTree>
    <p:extLst>
      <p:ext uri="{BB962C8B-B14F-4D97-AF65-F5344CB8AC3E}">
        <p14:creationId xmlns:p14="http://schemas.microsoft.com/office/powerpoint/2010/main" val="4011150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A9BC5-EA93-4193-BFD2-CED732F2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Prova de Conceito - Resultados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312A4A-0E8F-4ED3-833B-720D08341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Precisão se encaixou no teórico de 1 a 10m</a:t>
            </a:r>
          </a:p>
          <a:p>
            <a:r>
              <a:rPr lang="pt-BR" dirty="0"/>
              <a:t>Utilizou-se RSSI e filtro simples de média</a:t>
            </a:r>
          </a:p>
          <a:p>
            <a:r>
              <a:rPr lang="pt-BR" dirty="0"/>
              <a:t>Algoritmos elaborados e </a:t>
            </a:r>
            <a:r>
              <a:rPr lang="pt-BR" dirty="0" err="1"/>
              <a:t>AoA</a:t>
            </a:r>
            <a:r>
              <a:rPr lang="pt-BR" dirty="0"/>
              <a:t> - potencial para mais precisão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11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03830-F3BB-46D3-B49D-DF36F40B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5629222" cy="1400530"/>
          </a:xfrm>
        </p:spPr>
        <p:txBody>
          <a:bodyPr>
            <a:normAutofit/>
          </a:bodyPr>
          <a:lstStyle/>
          <a:p>
            <a:r>
              <a:rPr lang="pt-BR"/>
              <a:t>Prova de conceito – Teste Posição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B6AAF19-F9D3-45A5-AE5D-78BC81106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7BBF43D6-A5CF-4884-BE66-F395A6C04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F8B851-AA85-4807-B580-F3E3D0190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42" y="840753"/>
            <a:ext cx="3980139" cy="1776446"/>
          </a:xfrm>
          <a:prstGeom prst="rect">
            <a:avLst/>
          </a:prstGeom>
          <a:effectLst/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1D4731B7-53A1-43E4-B5FD-B33358A7F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84CB64D0-0768-4332-96EE-8495DDBC8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2052918"/>
            <a:ext cx="5628635" cy="4195481"/>
          </a:xfrm>
        </p:spPr>
        <p:txBody>
          <a:bodyPr>
            <a:normAutofit/>
          </a:bodyPr>
          <a:lstStyle/>
          <a:p>
            <a:r>
              <a:rPr lang="pt-BR" dirty="0"/>
              <a:t>Com duas placas ou mais pontos de referencia conhecidos é possível estimar a localização em um plano de coordenadas </a:t>
            </a:r>
          </a:p>
          <a:p>
            <a:r>
              <a:rPr lang="pt-BR" dirty="0"/>
              <a:t>Simulou-se essa situação</a:t>
            </a:r>
            <a:endParaRPr lang="en-US" dirty="0"/>
          </a:p>
        </p:txBody>
      </p:sp>
      <p:pic>
        <p:nvPicPr>
          <p:cNvPr id="23" name="Espaço Reservado para Conteúdo 4">
            <a:extLst>
              <a:ext uri="{FF2B5EF4-FFF2-40B4-BE49-F238E27FC236}">
                <a16:creationId xmlns:a16="http://schemas.microsoft.com/office/drawing/2014/main" id="{B8CD7EDF-6FEB-4C80-8972-C0461C54A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869" y="3006197"/>
            <a:ext cx="3403885" cy="32422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93984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F8315-600D-4EF4-A15D-EE45903A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pt-BR" sz="3900" dirty="0"/>
              <a:t>Prova de conceito – Teste Posição</a:t>
            </a:r>
            <a:endParaRPr lang="en-US" sz="3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5DDCFA-D3DE-4CEB-8AFF-C6501187E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42DB70-2F78-4CBF-9D29-A15EEF387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2438400"/>
            <a:ext cx="4802031" cy="3809999"/>
          </a:xfrm>
        </p:spPr>
        <p:txBody>
          <a:bodyPr>
            <a:normAutofit/>
          </a:bodyPr>
          <a:lstStyle/>
          <a:p>
            <a:r>
              <a:rPr lang="pt-BR" dirty="0"/>
              <a:t>Com duas placas é possível estimar posições cartesianas.</a:t>
            </a:r>
          </a:p>
          <a:p>
            <a:r>
              <a:rPr lang="pt-BR" dirty="0"/>
              <a:t>“a” distância para primeira placa</a:t>
            </a:r>
          </a:p>
          <a:p>
            <a:r>
              <a:rPr lang="pt-BR" dirty="0"/>
              <a:t> “b” distância para segunda placa</a:t>
            </a:r>
          </a:p>
          <a:p>
            <a:r>
              <a:rPr lang="pt-BR" dirty="0"/>
              <a:t>Continuaram na faixa teórica de 1 a 10m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597E30-3969-4D65-984D-A16748483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212"/>
            <a:ext cx="5906083" cy="64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39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051E2-39C7-48DA-A5AA-CD062D26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Continuação – TCC2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971040-C820-435E-A5D8-44A13722C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Resultados da prova de conceito validados</a:t>
            </a:r>
          </a:p>
          <a:p>
            <a:r>
              <a:rPr lang="pt-BR" dirty="0"/>
              <a:t>Continuação nessa linha</a:t>
            </a:r>
          </a:p>
          <a:p>
            <a:r>
              <a:rPr lang="pt-BR" dirty="0"/>
              <a:t>Implementação de algoritmos mais robustos</a:t>
            </a:r>
          </a:p>
          <a:p>
            <a:r>
              <a:rPr lang="pt-BR" dirty="0"/>
              <a:t>Implementação do ângulo de chegada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21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mage result for warehouse">
            <a:extLst>
              <a:ext uri="{FF2B5EF4-FFF2-40B4-BE49-F238E27FC236}">
                <a16:creationId xmlns:a16="http://schemas.microsoft.com/office/drawing/2014/main" id="{22D75828-0FAA-452A-A394-C87D98BBD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9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EA596B-0A85-48D0-AECB-1C92C0D4F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Obrigado pela atenção!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4140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33D3B-2A9F-435E-B11E-387722C1F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>
            <a:normAutofit/>
          </a:bodyPr>
          <a:lstStyle/>
          <a:p>
            <a:r>
              <a:rPr lang="pt-BR" dirty="0"/>
              <a:t>Objetivo</a:t>
            </a:r>
            <a:endParaRPr lang="en-US" dirty="0"/>
          </a:p>
        </p:txBody>
      </p:sp>
      <p:pic>
        <p:nvPicPr>
          <p:cNvPr id="7" name="Picture 2" descr="Image result for portos containers">
            <a:extLst>
              <a:ext uri="{FF2B5EF4-FFF2-40B4-BE49-F238E27FC236}">
                <a16:creationId xmlns:a16="http://schemas.microsoft.com/office/drawing/2014/main" id="{BF5FF8FC-F641-46E3-B78C-3114D30AC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1" r="934" b="-1"/>
          <a:stretch/>
        </p:blipFill>
        <p:spPr bwMode="auto">
          <a:xfrm>
            <a:off x="4619544" y="609601"/>
            <a:ext cx="6924756" cy="56387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932206-C261-4BB5-B5A2-6819D722E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3324141" cy="3809998"/>
          </a:xfrm>
        </p:spPr>
        <p:txBody>
          <a:bodyPr>
            <a:normAutofit/>
          </a:bodyPr>
          <a:lstStyle/>
          <a:p>
            <a:r>
              <a:rPr lang="pt-BR" dirty="0"/>
              <a:t>Sistema que consiga saber a posição de um ativo, no momento que um funcionário fizer o procedimento de </a:t>
            </a:r>
            <a:r>
              <a:rPr lang="pt-BR" dirty="0" err="1"/>
              <a:t>armazenanamento</a:t>
            </a:r>
            <a:r>
              <a:rPr lang="pt-B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91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48943-B456-400F-A330-ADF7AD868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/>
              <a:t>Características desejadas do sistema – Comunicação</a:t>
            </a:r>
            <a:endParaRPr lang="en-US" sz="39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B27F41-EB6D-40CC-9265-5886D92D9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pt-BR" dirty="0"/>
              <a:t>Bluetooth </a:t>
            </a:r>
            <a:r>
              <a:rPr lang="pt-BR" dirty="0" err="1"/>
              <a:t>Low</a:t>
            </a:r>
            <a:r>
              <a:rPr lang="pt-BR" dirty="0"/>
              <a:t> Energy</a:t>
            </a:r>
          </a:p>
          <a:p>
            <a:pPr lvl="1"/>
            <a:r>
              <a:rPr lang="pt-BR" dirty="0"/>
              <a:t>Economia e eficiência energética</a:t>
            </a:r>
          </a:p>
          <a:p>
            <a:pPr lvl="1"/>
            <a:r>
              <a:rPr lang="pt-BR" dirty="0"/>
              <a:t>Acessibilidade e escalabilidade</a:t>
            </a:r>
          </a:p>
          <a:p>
            <a:pPr lvl="1"/>
            <a:r>
              <a:rPr lang="pt-BR" dirty="0"/>
              <a:t>Precisão</a:t>
            </a:r>
          </a:p>
          <a:p>
            <a:pPr lvl="1"/>
            <a:r>
              <a:rPr lang="pt-BR" dirty="0"/>
              <a:t>Latência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Image result for bluetooth">
            <a:extLst>
              <a:ext uri="{FF2B5EF4-FFF2-40B4-BE49-F238E27FC236}">
                <a16:creationId xmlns:a16="http://schemas.microsoft.com/office/drawing/2014/main" id="{1DA20DAE-6CCB-42B5-A61D-E644A09E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41931" y="2052213"/>
            <a:ext cx="2751596" cy="419618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844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D7660-2D8B-45C7-B5F6-67B965FDE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5629222" cy="1400530"/>
          </a:xfrm>
        </p:spPr>
        <p:txBody>
          <a:bodyPr>
            <a:normAutofit/>
          </a:bodyPr>
          <a:lstStyle/>
          <a:p>
            <a:r>
              <a:rPr lang="pt-BR" dirty="0"/>
              <a:t>Propriedades do Sinal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2D69C2-6C47-427C-AE60-582FE30B2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849FE61-12C4-4A06-A722-B545DE0C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5F2E1663-D4DC-4FC0-B71D-C544BBC1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072" y="647699"/>
            <a:ext cx="3635479" cy="2683330"/>
          </a:xfrm>
          <a:prstGeom prst="rect">
            <a:avLst/>
          </a:prstGeom>
          <a:effectLst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FB12D8C-572F-4417-9FE1-D691A132F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968F0E-EC56-4EB6-B61E-E0BD6D6C7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2052918"/>
            <a:ext cx="5628635" cy="4195481"/>
          </a:xfrm>
        </p:spPr>
        <p:txBody>
          <a:bodyPr>
            <a:normAutofit/>
          </a:bodyPr>
          <a:lstStyle/>
          <a:p>
            <a:r>
              <a:rPr lang="pt-BR" dirty="0"/>
              <a:t>Principais algoritmos exigem distância e ângulo</a:t>
            </a:r>
          </a:p>
          <a:p>
            <a:r>
              <a:rPr lang="pt-BR" dirty="0"/>
              <a:t>RSSI (</a:t>
            </a:r>
            <a:r>
              <a:rPr lang="en-US" dirty="0"/>
              <a:t> Received Signal Strength Indicator)</a:t>
            </a:r>
          </a:p>
          <a:p>
            <a:pPr lvl="1"/>
            <a:r>
              <a:rPr lang="en-US" dirty="0" err="1"/>
              <a:t>Obtido</a:t>
            </a:r>
            <a:r>
              <a:rPr lang="en-US" dirty="0"/>
              <a:t> </a:t>
            </a:r>
            <a:r>
              <a:rPr lang="en-US" dirty="0" err="1"/>
              <a:t>diretamente</a:t>
            </a:r>
            <a:r>
              <a:rPr lang="en-US" dirty="0"/>
              <a:t>.</a:t>
            </a:r>
          </a:p>
          <a:p>
            <a:r>
              <a:rPr lang="pt-BR" dirty="0" err="1"/>
              <a:t>AoA</a:t>
            </a:r>
            <a:r>
              <a:rPr lang="pt-BR" dirty="0"/>
              <a:t> (</a:t>
            </a:r>
            <a:r>
              <a:rPr lang="pt-BR" dirty="0" err="1"/>
              <a:t>Angle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Arrival</a:t>
            </a:r>
            <a:r>
              <a:rPr lang="pt-BR" dirty="0"/>
              <a:t>)</a:t>
            </a:r>
          </a:p>
          <a:p>
            <a:pPr lvl="1"/>
            <a:r>
              <a:rPr lang="en-US" dirty="0" err="1"/>
              <a:t>Interferometro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BLE 5.1</a:t>
            </a:r>
          </a:p>
        </p:txBody>
      </p:sp>
      <p:pic>
        <p:nvPicPr>
          <p:cNvPr id="4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60CA27D2-52F4-4F36-9D83-AE2B3764B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740" y="3526971"/>
            <a:ext cx="2898143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44247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9DC80-6A3D-4EF7-8D92-1B0D8F2D0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pt-BR" dirty="0"/>
              <a:t>Interferômetro de 6-portas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662B95-4B32-4109-BF19-08FF502B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pt-BR" dirty="0"/>
              <a:t>Dispositivo com duas entradas e 4 saídas</a:t>
            </a:r>
          </a:p>
          <a:p>
            <a:r>
              <a:rPr lang="pt-BR" dirty="0"/>
              <a:t>Utiliza propriedades das ondas incidentes e refletidas para estimar parâmetros importantes. Como </a:t>
            </a:r>
            <a:r>
              <a:rPr lang="pt-BR" dirty="0" err="1"/>
              <a:t>AoA</a:t>
            </a:r>
            <a:endParaRPr lang="pt-BR" dirty="0"/>
          </a:p>
          <a:p>
            <a:r>
              <a:rPr lang="pt-BR" dirty="0"/>
              <a:t>Um está sendo fabricado no PSI – Gustavo</a:t>
            </a:r>
          </a:p>
          <a:p>
            <a:r>
              <a:rPr lang="pt-BR" dirty="0"/>
              <a:t>Saída analógica</a:t>
            </a:r>
            <a:endParaRPr lang="en-US" dirty="0"/>
          </a:p>
        </p:txBody>
      </p:sp>
      <p:pic>
        <p:nvPicPr>
          <p:cNvPr id="8" name="Espaço Reservado para Conteúdo 4">
            <a:extLst>
              <a:ext uri="{FF2B5EF4-FFF2-40B4-BE49-F238E27FC236}">
                <a16:creationId xmlns:a16="http://schemas.microsoft.com/office/drawing/2014/main" id="{7CEC3833-DB79-47D8-91AE-325223742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2930504"/>
            <a:ext cx="5451627" cy="24396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094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ADFD9-51E5-43DF-A336-FEC2F2B6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Prova de conceito - Ideia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456781-6CF2-43D2-A9E9-EFBE88CF2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Demonstrar viabilidade prática do bluetooth para estimar distância e posições.</a:t>
            </a:r>
          </a:p>
          <a:p>
            <a:r>
              <a:rPr lang="pt-BR" dirty="0"/>
              <a:t>Algoritmos, técnicas e hardware simplificados</a:t>
            </a:r>
          </a:p>
          <a:p>
            <a:r>
              <a:rPr lang="pt-BR" dirty="0"/>
              <a:t>Porém de forma a representar o sistema final</a:t>
            </a:r>
          </a:p>
          <a:p>
            <a:pPr marL="0" indent="0">
              <a:buNone/>
            </a:pPr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71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0EB99F-CDA1-4359-955F-697F0CA49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pt-BR" dirty="0"/>
              <a:t>Prova de Conceito - Hardware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0EF833-825B-4D88-B0E5-B484D7155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pt-BR" dirty="0" err="1"/>
              <a:t>Nordic</a:t>
            </a:r>
            <a:r>
              <a:rPr lang="pt-BR" dirty="0"/>
              <a:t> </a:t>
            </a:r>
            <a:r>
              <a:rPr lang="pt-BR" dirty="0" err="1"/>
              <a:t>Semiconductors</a:t>
            </a:r>
            <a:endParaRPr lang="pt-BR" dirty="0"/>
          </a:p>
          <a:p>
            <a:pPr lvl="1"/>
            <a:r>
              <a:rPr lang="pt-BR" dirty="0"/>
              <a:t>Uma das lideres mundiais em tecnologias de transmissão sem fio e de baixo consumo energético.</a:t>
            </a:r>
          </a:p>
          <a:p>
            <a:pPr lvl="1"/>
            <a:r>
              <a:rPr lang="pt-BR" dirty="0"/>
              <a:t>Ótimo suporte online</a:t>
            </a:r>
          </a:p>
          <a:p>
            <a:r>
              <a:rPr lang="pt-BR" dirty="0"/>
              <a:t>Família de microcontroladores com BLE</a:t>
            </a:r>
          </a:p>
          <a:p>
            <a:r>
              <a:rPr lang="pt-BR" dirty="0"/>
              <a:t>GPIO entradas analógicas</a:t>
            </a:r>
          </a:p>
          <a:p>
            <a:r>
              <a:rPr lang="pt-BR" dirty="0"/>
              <a:t>Mais recente nRF52811 – 5.1</a:t>
            </a:r>
          </a:p>
          <a:p>
            <a:endParaRPr lang="pt-BR" dirty="0"/>
          </a:p>
          <a:p>
            <a:endParaRPr lang="en-US" dirty="0"/>
          </a:p>
        </p:txBody>
      </p:sp>
      <p:pic>
        <p:nvPicPr>
          <p:cNvPr id="7" name="Picture 2" descr="Image result for nRF52840 DK">
            <a:extLst>
              <a:ext uri="{FF2B5EF4-FFF2-40B4-BE49-F238E27FC236}">
                <a16:creationId xmlns:a16="http://schemas.microsoft.com/office/drawing/2014/main" id="{0047762E-E75C-49A5-B64E-292F56F81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1916" y="2801028"/>
            <a:ext cx="5451627" cy="269855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6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5AAE-E6CA-4EAE-8B37-478836F17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Prova de conceito - Programa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AC423C87-F8CC-4959-ABF1-D922318D51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Procura um ID especifico em um pacote transmitido</a:t>
                </a:r>
                <a:r>
                  <a:rPr lang="en-US" dirty="0"/>
                  <a:t>.</a:t>
                </a:r>
              </a:p>
              <a:p>
                <a:r>
                  <a:rPr lang="pt-BR" dirty="0"/>
                  <a:t>Mede-se a potência de tal sinal.</a:t>
                </a:r>
              </a:p>
              <a:p>
                <a:r>
                  <a:rPr lang="en-US" dirty="0" err="1"/>
                  <a:t>Usando</a:t>
                </a:r>
                <a:r>
                  <a:rPr lang="en-US" dirty="0"/>
                  <a:t>-se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𝑅𝑆𝑆𝐼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−10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pt-BR" dirty="0"/>
                  <a:t> estima-se a distância</a:t>
                </a:r>
              </a:p>
              <a:p>
                <a:pPr lvl="1"/>
                <a:r>
                  <a:rPr lang="pt-BR" dirty="0"/>
                  <a:t>N depende do meio. Chegamos em 4</a:t>
                </a:r>
              </a:p>
              <a:p>
                <a:pPr lvl="1"/>
                <a:r>
                  <a:rPr lang="pt-BR" dirty="0"/>
                  <a:t>A constante. Medimos em -45dbm</a:t>
                </a:r>
              </a:p>
              <a:p>
                <a:r>
                  <a:rPr lang="pt-BR" dirty="0"/>
                  <a:t>Imprime resultado na porta serial</a:t>
                </a:r>
              </a:p>
              <a:p>
                <a:r>
                  <a:rPr lang="pt-BR" dirty="0"/>
                  <a:t>Aplicativo Android para transmitir pacote.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AC423C87-F8CC-4959-ABF1-D922318D51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508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C0F1F-545D-4FA2-9D67-1A1FC594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pt-BR"/>
              <a:t>Prova de conceito - Programa</a:t>
            </a:r>
            <a:endParaRPr lang="en-US" dirty="0"/>
          </a:p>
        </p:txBody>
      </p:sp>
      <p:pic>
        <p:nvPicPr>
          <p:cNvPr id="5" name="Espaço Reservado para Conteúdo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191DD9CF-6C18-43BD-AA72-D0AAA140A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5595" y="2290425"/>
            <a:ext cx="6256562" cy="3254022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97F81E9-CB1D-4FEA-B7DB-D2EEDB981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537" y="1458800"/>
            <a:ext cx="2926124" cy="518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782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370</Words>
  <Application>Microsoft Office PowerPoint</Application>
  <PresentationFormat>Widescreen</PresentationFormat>
  <Paragraphs>65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Cambria Math</vt:lpstr>
      <vt:lpstr>Century Gothic</vt:lpstr>
      <vt:lpstr>Wingdings 3</vt:lpstr>
      <vt:lpstr>Íon</vt:lpstr>
      <vt:lpstr>Warehouse Management System Posicional</vt:lpstr>
      <vt:lpstr>Objetivo</vt:lpstr>
      <vt:lpstr>Características desejadas do sistema – Comunicação</vt:lpstr>
      <vt:lpstr>Propriedades do Sinal</vt:lpstr>
      <vt:lpstr>Interferômetro de 6-portas</vt:lpstr>
      <vt:lpstr>Prova de conceito - Ideia</vt:lpstr>
      <vt:lpstr>Prova de Conceito - Hardware</vt:lpstr>
      <vt:lpstr>Prova de conceito - Programa</vt:lpstr>
      <vt:lpstr>Prova de conceito - Programa</vt:lpstr>
      <vt:lpstr>Prova de Conceito – Arranjo Experimental</vt:lpstr>
      <vt:lpstr>Prova de Conceitos - Resultados</vt:lpstr>
      <vt:lpstr>Prova de Conceitos - Resultados</vt:lpstr>
      <vt:lpstr>Prova de Conceito - Resultados</vt:lpstr>
      <vt:lpstr>Prova de conceito – Teste Posição</vt:lpstr>
      <vt:lpstr>Prova de conceito – Teste Posição</vt:lpstr>
      <vt:lpstr>Continuação – TCC2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Warehouse Management System Posicional</dc:title>
  <dc:creator>marco abensur</dc:creator>
  <cp:lastModifiedBy>marco abensur</cp:lastModifiedBy>
  <cp:revision>3</cp:revision>
  <dcterms:created xsi:type="dcterms:W3CDTF">2019-06-24T14:28:33Z</dcterms:created>
  <dcterms:modified xsi:type="dcterms:W3CDTF">2019-06-24T14:33:42Z</dcterms:modified>
</cp:coreProperties>
</file>